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28" r:id="rId2"/>
    <p:sldId id="369" r:id="rId3"/>
    <p:sldId id="372" r:id="rId4"/>
    <p:sldId id="373" r:id="rId5"/>
    <p:sldId id="374" r:id="rId6"/>
    <p:sldId id="375" r:id="rId7"/>
    <p:sldId id="452" r:id="rId8"/>
    <p:sldId id="453" r:id="rId9"/>
    <p:sldId id="454" r:id="rId10"/>
    <p:sldId id="256" r:id="rId11"/>
    <p:sldId id="302" r:id="rId12"/>
    <p:sldId id="295" r:id="rId13"/>
    <p:sldId id="395" r:id="rId14"/>
    <p:sldId id="402" r:id="rId15"/>
    <p:sldId id="431" r:id="rId16"/>
    <p:sldId id="325" r:id="rId17"/>
    <p:sldId id="400" r:id="rId18"/>
    <p:sldId id="405" r:id="rId19"/>
    <p:sldId id="332" r:id="rId20"/>
    <p:sldId id="455" r:id="rId21"/>
    <p:sldId id="409" r:id="rId22"/>
    <p:sldId id="406" r:id="rId23"/>
    <p:sldId id="404" r:id="rId24"/>
    <p:sldId id="407" r:id="rId25"/>
    <p:sldId id="432" r:id="rId26"/>
    <p:sldId id="308" r:id="rId27"/>
    <p:sldId id="433" r:id="rId28"/>
    <p:sldId id="333" r:id="rId29"/>
    <p:sldId id="316" r:id="rId30"/>
    <p:sldId id="344" r:id="rId31"/>
    <p:sldId id="351" r:id="rId32"/>
    <p:sldId id="359" r:id="rId33"/>
    <p:sldId id="355" r:id="rId34"/>
    <p:sldId id="435" r:id="rId35"/>
    <p:sldId id="319" r:id="rId36"/>
    <p:sldId id="320" r:id="rId37"/>
    <p:sldId id="436" r:id="rId38"/>
    <p:sldId id="330" r:id="rId39"/>
    <p:sldId id="437" r:id="rId40"/>
    <p:sldId id="383" r:id="rId41"/>
    <p:sldId id="424" r:id="rId42"/>
    <p:sldId id="438" r:id="rId43"/>
    <p:sldId id="425" r:id="rId44"/>
    <p:sldId id="439" r:id="rId45"/>
    <p:sldId id="426" r:id="rId46"/>
    <p:sldId id="397" r:id="rId47"/>
    <p:sldId id="396" r:id="rId48"/>
    <p:sldId id="456" r:id="rId49"/>
    <p:sldId id="399" r:id="rId50"/>
    <p:sldId id="339" r:id="rId51"/>
    <p:sldId id="412" r:id="rId52"/>
    <p:sldId id="442" r:id="rId53"/>
    <p:sldId id="413" r:id="rId54"/>
    <p:sldId id="340" r:id="rId55"/>
    <p:sldId id="441" r:id="rId56"/>
    <p:sldId id="341" r:id="rId57"/>
    <p:sldId id="443" r:id="rId58"/>
    <p:sldId id="379" r:id="rId59"/>
    <p:sldId id="392" r:id="rId60"/>
    <p:sldId id="414" r:id="rId61"/>
    <p:sldId id="415" r:id="rId62"/>
    <p:sldId id="445" r:id="rId63"/>
    <p:sldId id="389" r:id="rId64"/>
    <p:sldId id="446" r:id="rId65"/>
    <p:sldId id="391" r:id="rId66"/>
    <p:sldId id="447" r:id="rId67"/>
    <p:sldId id="381" r:id="rId68"/>
    <p:sldId id="354" r:id="rId69"/>
    <p:sldId id="448" r:id="rId70"/>
    <p:sldId id="417" r:id="rId71"/>
    <p:sldId id="449" r:id="rId72"/>
    <p:sldId id="418" r:id="rId73"/>
    <p:sldId id="419" r:id="rId74"/>
    <p:sldId id="450" r:id="rId75"/>
    <p:sldId id="388" r:id="rId76"/>
    <p:sldId id="451" r:id="rId77"/>
    <p:sldId id="429" r:id="rId78"/>
    <p:sldId id="352" r:id="rId79"/>
    <p:sldId id="421" r:id="rId80"/>
    <p:sldId id="422" r:id="rId81"/>
    <p:sldId id="423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77" autoAdjust="0"/>
    <p:restoredTop sz="92970" autoAdjust="0"/>
  </p:normalViewPr>
  <p:slideViewPr>
    <p:cSldViewPr>
      <p:cViewPr varScale="1">
        <p:scale>
          <a:sx n="95" d="100"/>
          <a:sy n="95" d="100"/>
        </p:scale>
        <p:origin x="3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insert the first SST plot here</a:t>
            </a:r>
            <a:r>
              <a:rPr lang="en-US" baseline="0" dirty="0" smtClean="0"/>
              <a:t> to make sure everything is working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3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different</a:t>
            </a:r>
            <a:r>
              <a:rPr lang="en-US" baseline="0" dirty="0" smtClean="0"/>
              <a:t> way of doing </a:t>
            </a:r>
            <a:r>
              <a:rPr lang="en-US" baseline="0" dirty="0" err="1" smtClean="0"/>
              <a:t>expand_grid</a:t>
            </a:r>
            <a:r>
              <a:rPr lang="en-US" baseline="0" dirty="0" smtClean="0"/>
              <a:t> than the first time (to showcase different ways)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4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microsoft.com/office/2007/relationships/hdphoto" Target="../media/hdphoto5.wdp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microsoft.com/office/2007/relationships/hdphoto" Target="../media/hdphoto1.wdp"/><Relationship Id="rId6" Type="http://schemas.openxmlformats.org/officeDocument/2006/relationships/image" Target="../media/image11.png"/><Relationship Id="rId7" Type="http://schemas.microsoft.com/office/2007/relationships/hdphoto" Target="../media/hdphoto2.wdp"/><Relationship Id="rId8" Type="http://schemas.openxmlformats.org/officeDocument/2006/relationships/image" Target="../media/image12.png"/><Relationship Id="rId9" Type="http://schemas.microsoft.com/office/2007/relationships/hdphoto" Target="../media/hdphoto3.wdp"/><Relationship Id="rId10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microsoft.com/office/2007/relationships/hdphoto" Target="../media/hdphoto5.wdp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microsoft.com/office/2007/relationships/hdphoto" Target="../media/hdphoto1.wdp"/><Relationship Id="rId6" Type="http://schemas.openxmlformats.org/officeDocument/2006/relationships/image" Target="../media/image11.png"/><Relationship Id="rId7" Type="http://schemas.microsoft.com/office/2007/relationships/hdphoto" Target="../media/hdphoto2.wdp"/><Relationship Id="rId8" Type="http://schemas.openxmlformats.org/officeDocument/2006/relationships/image" Target="../media/image12.png"/><Relationship Id="rId9" Type="http://schemas.microsoft.com/office/2007/relationships/hdphoto" Target="../media/hdphoto3.wdp"/><Relationship Id="rId10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9.jpe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20.png"/><Relationship Id="rId10" Type="http://schemas.openxmlformats.org/officeDocument/2006/relationships/image" Target="../media/image30.png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microsoft.com/office/2007/relationships/hdphoto" Target="../media/hdphoto4.wdp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microsoft.com/office/2007/relationships/hdphoto" Target="../media/hdphoto5.wdp"/><Relationship Id="rId1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80.png"/><Relationship Id="rId4" Type="http://schemas.openxmlformats.org/officeDocument/2006/relationships/image" Target="../media/image81.jpeg"/><Relationship Id="rId5" Type="http://schemas.openxmlformats.org/officeDocument/2006/relationships/image" Target="../media/image10.png"/><Relationship Id="rId6" Type="http://schemas.microsoft.com/office/2007/relationships/hdphoto" Target="../media/hdphoto1.wdp"/><Relationship Id="rId7" Type="http://schemas.openxmlformats.org/officeDocument/2006/relationships/image" Target="../media/image11.png"/><Relationship Id="rId8" Type="http://schemas.microsoft.com/office/2007/relationships/hdphoto" Target="../media/hdphoto2.wdp"/><Relationship Id="rId9" Type="http://schemas.openxmlformats.org/officeDocument/2006/relationships/image" Target="../media/image12.png"/><Relationship Id="rId10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22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jpeg"/><Relationship Id="rId3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4" Type="http://schemas.openxmlformats.org/officeDocument/2006/relationships/image" Target="../media/image1190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jpeg"/><Relationship Id="rId3" Type="http://schemas.openxmlformats.org/officeDocument/2006/relationships/hyperlink" Target="https://en.wikipedia.org/wiki/Rain_shado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763000" cy="609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Introduction to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Correlations arising from space-time properties: ‘autocorrelation’</a:t>
            </a:r>
          </a:p>
          <a:p>
            <a:pPr>
              <a:buFontTx/>
              <a:buChar char="-"/>
            </a:pPr>
            <a:r>
              <a:rPr lang="en-US" sz="2400" dirty="0" smtClean="0"/>
              <a:t>Analysis of El Nino time series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Time series analysis of Orange County ozone 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Extension of time series ideas to spatial analysis</a:t>
            </a:r>
          </a:p>
          <a:p>
            <a:pPr>
              <a:buFontTx/>
              <a:buChar char="-"/>
            </a:pPr>
            <a:r>
              <a:rPr lang="en-US" sz="2400" dirty="0" smtClean="0"/>
              <a:t>Hands-on analysis of Oregon climate station data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Statistical prerequisites: </a:t>
            </a:r>
            <a:r>
              <a:rPr lang="en-US" sz="2400" dirty="0" smtClean="0"/>
              <a:t>at least one statistics course or some experience statistically analyzing data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Notes on material: 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Basic (linear) statistical models to demonstrate concepts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Combination of theory, software, hands on data analysis</a:t>
            </a: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Learn concepts using time series and then generalize to space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Run code as I present it in class, with some longer hands on exercises</a:t>
            </a:r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Spatial-Temporal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58910" y="76200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586335"/>
            <a:ext cx="8460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Calibri Light" pitchFamily="34" charset="0"/>
              </a:rPr>
              <a:t>Using environmental datasets but concepts apply across disciplines</a:t>
            </a:r>
            <a:endParaRPr lang="en-US" sz="2400" i="1" dirty="0">
              <a:solidFill>
                <a:schemeClr val="bg1"/>
              </a:solidFill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03726" y="3414912"/>
            <a:ext cx="8711674" cy="3349699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35955" y="56757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America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117" y="1524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789771" y="531573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19"/>
          <a:stretch/>
        </p:blipFill>
        <p:spPr bwMode="auto">
          <a:xfrm>
            <a:off x="-16549" y="2286000"/>
            <a:ext cx="4817149" cy="97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1"/>
          <a:stretch/>
        </p:blipFill>
        <p:spPr>
          <a:xfrm>
            <a:off x="4823567" y="2172489"/>
            <a:ext cx="4201747" cy="1455676"/>
          </a:xfrm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95" y="3832243"/>
            <a:ext cx="2495458" cy="51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89" y="4422444"/>
            <a:ext cx="1875911" cy="43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42" y="5396908"/>
            <a:ext cx="4866358" cy="138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515257" y="3131681"/>
            <a:ext cx="8476343" cy="54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76" y="3832243"/>
            <a:ext cx="2920903" cy="544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8327" y="4415359"/>
            <a:ext cx="3076273" cy="4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93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400" y="2374900"/>
            <a:ext cx="81534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/>
              <a:t>Remember we have to convert the Python objects to R objects and pass them to the R environment before calling them.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dirty="0" smtClean="0"/>
              <a:t>Note in this case we have pass the formula just as a string, but other packages may not be able to interpret formulas as strings, in which case we have to use </a:t>
            </a:r>
            <a:r>
              <a:rPr lang="en-US" sz="2500" dirty="0" err="1" smtClean="0"/>
              <a:t>r.formula</a:t>
            </a:r>
            <a:r>
              <a:rPr lang="en-US" sz="2500" dirty="0" smtClean="0"/>
              <a:t>().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dirty="0" smtClean="0"/>
              <a:t>Also note the summary of </a:t>
            </a:r>
            <a:r>
              <a:rPr lang="en-US" sz="2500" dirty="0" err="1" smtClean="0"/>
              <a:t>r.lm</a:t>
            </a:r>
            <a:r>
              <a:rPr lang="en-US" sz="2500" dirty="0" smtClean="0"/>
              <a:t>() returns a lot of excessive “call” info so we cut off the output before the word “Residuals”.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266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 =&gt; autocorrelated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/>
                      </a:rPr>
                      <m:t>ɸ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0">
                <a:blip r:embed="rId7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/>
                      </a:rPr>
                      <m:t>ɸ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smtClean="0"/>
                  <a:t>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0">
                <a:blip r:embed="rId6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69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Expected variance of a temporal process increases with autocorrelation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3428" y="1281222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/>
          <a:stretch/>
        </p:blipFill>
        <p:spPr bwMode="auto">
          <a:xfrm>
            <a:off x="159952" y="1380962"/>
            <a:ext cx="5021648" cy="246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</a:t>
            </a:r>
            <a:r>
              <a:rPr lang="en-US" dirty="0" smtClean="0"/>
              <a:t>(</a:t>
            </a:r>
            <a:r>
              <a:rPr lang="en-US" dirty="0" smtClean="0"/>
              <a:t>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" y="762000"/>
            <a:ext cx="9017650" cy="24384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" y="3444329"/>
            <a:ext cx="9053417" cy="30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Simulate </a:t>
                </a:r>
                <a:r>
                  <a:rPr lang="en-US" sz="2800" dirty="0"/>
                  <a:t>Different time series with different </a:t>
                </a:r>
                <a:r>
                  <a:rPr lang="en-US" sz="2800" dirty="0" smtClean="0"/>
                  <a:t>properties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Alter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i="1" dirty="0" smtClean="0"/>
                  <a:t>, </a:t>
                </a:r>
                <a:r>
                  <a:rPr lang="en-US" sz="2800" dirty="0" smtClean="0"/>
                  <a:t>and</a:t>
                </a:r>
                <a:r>
                  <a:rPr lang="en-US" sz="2800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i="1" dirty="0" smtClean="0"/>
                  <a:t> </a:t>
                </a:r>
                <a:r>
                  <a:rPr lang="en-US" sz="2800" dirty="0" smtClean="0"/>
                  <a:t>to build an intuition for how autocorrelation (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dirty="0" smtClean="0"/>
                  <a:t>) and perturbation size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dirty="0" smtClean="0"/>
                  <a:t>) affect the nature of time series.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Try these combinations for different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 to see how time series length influences things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Try fitting the simple trend regressions to your simulated time series and estimate the proportion of ‘significant’ trends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  <a:blipFill rotWithShape="1">
                <a:blip r:embed="rId2"/>
                <a:stretch>
                  <a:fillRect l="-1441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2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Modeling autocorrelation in stats models</a:t>
            </a:r>
            <a:endParaRPr lang="en-US" sz="3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798642" cy="54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15327"/>
            <a:ext cx="4648200" cy="92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25" y="3757081"/>
            <a:ext cx="6136775" cy="4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52536"/>
            <a:ext cx="2209800" cy="6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21" y="4724400"/>
            <a:ext cx="6705600" cy="186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74" y="2390745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Independence: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62" y="3356971"/>
            <a:ext cx="648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Same idea applied to time series; covariance applied to lag: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219" y="4267200"/>
            <a:ext cx="853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Now the correlation matrix is filled in with correlations between time intervals: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374" y="819090"/>
            <a:ext cx="493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Covariance between two ‘random variables’: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185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Autofit/>
          </a:bodyPr>
          <a:lstStyle/>
          <a:p>
            <a:r>
              <a:rPr lang="en-US" sz="2800" dirty="0" smtClean="0"/>
              <a:t>Autocorrelation function to ‘fill-in’ the correlation matrix </a:t>
            </a:r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>We’d like to account for spatial correlation when statistically analyzing data because it affects 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endParaRPr lang="en-US" sz="21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9" y="4975487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38122" y="5555376"/>
            <a:ext cx="272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AR1 correlation function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5" y="6172200"/>
            <a:ext cx="4786312" cy="425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empirical autocorrelation function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839200" cy="1976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4343400" cy="9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" y="2854391"/>
            <a:ext cx="4078274" cy="371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5717"/>
            <a:ext cx="3930162" cy="322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0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22882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200"/>
            <a:ext cx="9144000" cy="24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98437"/>
            <a:ext cx="8686799" cy="2587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Fitting models to the empirical autocorrelation function</a:t>
            </a:r>
            <a:endParaRPr 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0"/>
          <a:stretch/>
        </p:blipFill>
        <p:spPr bwMode="auto">
          <a:xfrm>
            <a:off x="0" y="2362200"/>
            <a:ext cx="9144000" cy="269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250169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5"/>
          <a:stretch/>
        </p:blipFill>
        <p:spPr bwMode="auto">
          <a:xfrm>
            <a:off x="0" y="838200"/>
            <a:ext cx="91440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600"/>
            <a:ext cx="9144000" cy="23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likelihood makes all the difference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9144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5175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482299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7526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39" y="2628522"/>
            <a:ext cx="3673789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732" y="5791200"/>
            <a:ext cx="490860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5181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BLUE regression coefficients with autocorrelation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212052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‘Best’ (min. variance) unbiased estimate for regression coefficients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1242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correlated data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1" y="65532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*nice analytical expressions for linear regression, idea applies equally to nastier functions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237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4237" y="4680386"/>
            <a:ext cx="1386565" cy="20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76400"/>
            <a:ext cx="5181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2180893"/>
            <a:ext cx="4205108" cy="445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458660" y="4861155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641" y="5065557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3503" y="2438400"/>
            <a:ext cx="5101468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9006114" cy="583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" b="3690"/>
          <a:stretch/>
        </p:blipFill>
        <p:spPr>
          <a:xfrm>
            <a:off x="152400" y="1574915"/>
            <a:ext cx="9082035" cy="58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0400" y="6366432"/>
            <a:ext cx="306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Days since September 7</a:t>
            </a:r>
            <a:r>
              <a:rPr lang="en-US" baseline="30000" smtClean="0"/>
              <a:t>th</a:t>
            </a:r>
            <a:r>
              <a:rPr lang="en-US" smtClean="0"/>
              <a:t> 2001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Variables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i="1" dirty="0" err="1"/>
              <a:t>lat</a:t>
            </a:r>
            <a:r>
              <a:rPr lang="en-US" sz="1800" dirty="0"/>
              <a:t> </a:t>
            </a:r>
            <a:r>
              <a:rPr lang="en-US" sz="1800" dirty="0" smtClean="0"/>
              <a:t> ≡ latitude [degrees]</a:t>
            </a:r>
            <a:br>
              <a:rPr lang="en-US" sz="1800" dirty="0" smtClean="0"/>
            </a:br>
            <a:r>
              <a:rPr lang="en-US" sz="1800" i="1" dirty="0" err="1" smtClean="0"/>
              <a:t>lon</a:t>
            </a:r>
            <a:r>
              <a:rPr lang="en-US" sz="1800" i="1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longitude [degrees]</a:t>
            </a:r>
            <a:br>
              <a:rPr lang="en-US" sz="1800" dirty="0" smtClean="0"/>
            </a:br>
            <a:r>
              <a:rPr lang="en-US" sz="1800" i="1" dirty="0" smtClean="0"/>
              <a:t>n</a:t>
            </a:r>
            <a:r>
              <a:rPr lang="en-US" sz="1800" dirty="0" smtClean="0"/>
              <a:t>    ≡ number of samples [#]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ozone </a:t>
            </a:r>
            <a:r>
              <a:rPr lang="en-US" sz="1800" dirty="0"/>
              <a:t>≡ mean </a:t>
            </a:r>
            <a:r>
              <a:rPr lang="en-US" sz="1800" dirty="0" smtClean="0"/>
              <a:t>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ozone_max</a:t>
            </a:r>
            <a:r>
              <a:rPr lang="en-US" sz="1800" dirty="0" smtClean="0"/>
              <a:t> ≡ max 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hour_max</a:t>
            </a:r>
            <a:r>
              <a:rPr lang="en-US" sz="1800" dirty="0" smtClean="0"/>
              <a:t> ≡ hour when  max occurs </a:t>
            </a:r>
            <a:br>
              <a:rPr lang="en-US" sz="1800" dirty="0" smtClean="0"/>
            </a:br>
            <a:r>
              <a:rPr lang="en-US" sz="1800" dirty="0" smtClean="0"/>
              <a:t>	     [hours from 12AM]</a:t>
            </a:r>
            <a:endParaRPr lang="en-US" sz="1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381000"/>
            <a:ext cx="909653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4191000"/>
            <a:ext cx="4343400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aqi</a:t>
            </a:r>
            <a:r>
              <a:rPr lang="en-US" sz="1800" dirty="0"/>
              <a:t> ≡ air quality index </a:t>
            </a:r>
            <a:r>
              <a:rPr lang="en-US" sz="1800" dirty="0" smtClean="0"/>
              <a:t>[dimensionless]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pressure ≡ </a:t>
            </a:r>
            <a:r>
              <a:rPr lang="en-US" sz="1800" dirty="0" smtClean="0"/>
              <a:t> atmospheric pressure [</a:t>
            </a:r>
            <a:r>
              <a:rPr lang="en-US" sz="1800" dirty="0" err="1" smtClean="0"/>
              <a:t>inHg</a:t>
            </a:r>
            <a:r>
              <a:rPr lang="en-US" sz="1800" dirty="0" smtClean="0"/>
              <a:t>]</a:t>
            </a:r>
            <a:br>
              <a:rPr lang="en-US" sz="1800" dirty="0" smtClean="0"/>
            </a:br>
            <a:r>
              <a:rPr lang="en-US" sz="1800" dirty="0" smtClean="0"/>
              <a:t>humidity </a:t>
            </a:r>
            <a:r>
              <a:rPr lang="en-US" sz="1800" dirty="0"/>
              <a:t>≡ </a:t>
            </a:r>
            <a:r>
              <a:rPr lang="en-US" sz="1800" dirty="0" smtClean="0"/>
              <a:t> [relative %]</a:t>
            </a:r>
            <a:br>
              <a:rPr lang="en-US" sz="1800" dirty="0" smtClean="0"/>
            </a:br>
            <a:r>
              <a:rPr lang="en-US" sz="1800" dirty="0" smtClean="0"/>
              <a:t>temp </a:t>
            </a:r>
            <a:r>
              <a:rPr lang="en-US" sz="1800" dirty="0"/>
              <a:t>≡ </a:t>
            </a:r>
            <a:r>
              <a:rPr lang="en-US" sz="1800" dirty="0" smtClean="0"/>
              <a:t> [Fahrenheit]</a:t>
            </a:r>
            <a:br>
              <a:rPr lang="en-US" sz="1800" dirty="0" smtClean="0"/>
            </a:br>
            <a:r>
              <a:rPr lang="en-US" sz="1800" dirty="0" err="1" smtClean="0"/>
              <a:t>windsp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 [m/s]</a:t>
            </a:r>
            <a:br>
              <a:rPr lang="en-US" sz="1800" dirty="0" smtClean="0"/>
            </a:br>
            <a:r>
              <a:rPr lang="en-US" sz="1800" dirty="0" err="1" smtClean="0"/>
              <a:t>winddir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[degrees]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73533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54006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6" y="2667000"/>
            <a:ext cx="4388764" cy="4022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038600" y="2743199"/>
            <a:ext cx="4876800" cy="199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700"/>
            <a:ext cx="9144000" cy="12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Include a periodic covariate with frequency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𝝎</m:t>
                    </m:r>
                  </m:oMath>
                </a14:m>
                <a:r>
                  <a:rPr lang="en-US" sz="2000" b="1" dirty="0" smtClean="0"/>
                  <a:t> and phase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/>
                      </a:rPr>
                      <m:t>𝜻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82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04" y="2982247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1" y="3692056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8" y="52047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94" y="51920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3107" y="2353537"/>
            <a:ext cx="8447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This is nonlinear in the parameters, rewrite using the double-angle formula :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39307" y="4658647"/>
            <a:ext cx="859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Now we model any frequency with arbitrary phase using linear regression with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95800" y="21717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5486400" y="5029940"/>
            <a:ext cx="2667000" cy="18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0" y="3880757"/>
            <a:ext cx="444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Note: the </a:t>
            </a:r>
            <a:r>
              <a:rPr lang="en-US" dirty="0"/>
              <a:t>highest resolvable frequency is </a:t>
            </a:r>
            <a:r>
              <a:rPr lang="en-US" dirty="0" smtClean="0"/>
              <a:t>half that </a:t>
            </a:r>
            <a:r>
              <a:rPr lang="en-US" dirty="0"/>
              <a:t>at which observations are </a:t>
            </a:r>
            <a:r>
              <a:rPr lang="en-US" dirty="0" smtClean="0"/>
              <a:t>resolved (need two points per cycle to capture highs and lows),  known as ‘aliasing’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974357"/>
            <a:ext cx="8857343" cy="9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1890109"/>
            <a:ext cx="5014686" cy="33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366553"/>
            <a:ext cx="4015233" cy="42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8900"/>
            <a:ext cx="9144000" cy="15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3916"/>
            <a:ext cx="8672286" cy="103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75048"/>
            <a:ext cx="6479618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3054247" y="3429000"/>
            <a:ext cx="606000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90" y="2887026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1"/>
            <a:ext cx="8382000" cy="4602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Decompose other variables in the ozone dataset into trend, seasonal,  noise components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 any variables have a significant trend after controlling for seasonality and autocorrelation?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looking for other periodicities in the data, recall you need two observations per cycle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88"/>
          <a:stretch/>
        </p:blipFill>
        <p:spPr bwMode="auto">
          <a:xfrm>
            <a:off x="228600" y="3276600"/>
            <a:ext cx="591833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0"/>
          <a:stretch/>
        </p:blipFill>
        <p:spPr bwMode="auto">
          <a:xfrm>
            <a:off x="7180384" y="3001404"/>
            <a:ext cx="1524001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1313420"/>
            <a:ext cx="9144000" cy="16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29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Standardizing variables for interpretation</a:t>
            </a:r>
            <a:endParaRPr lang="en-US" sz="36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24200"/>
            <a:ext cx="50482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17"/>
          <a:stretch/>
        </p:blipFill>
        <p:spPr bwMode="auto">
          <a:xfrm>
            <a:off x="6705600" y="3124200"/>
            <a:ext cx="158115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000" y="4539734"/>
            <a:ext cx="317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*notice the R2 </a:t>
            </a:r>
            <a:r>
              <a:rPr lang="en-US" dirty="0" smtClean="0"/>
              <a:t>did </a:t>
            </a:r>
            <a:r>
              <a:rPr lang="en-US" dirty="0" smtClean="0"/>
              <a:t>not change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1886"/>
          <a:stretch/>
        </p:blipFill>
        <p:spPr>
          <a:xfrm>
            <a:off x="0" y="984671"/>
            <a:ext cx="9144000" cy="18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9144000" cy="385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Fit a model that includes a trend, seasonal term, and one covariate, with an autoregressive correlation matrix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Standardize the variables and rank them in terms of magnitude of standardized ‘effect size’, as well as % uncertainty (</a:t>
            </a:r>
            <a:r>
              <a:rPr lang="en-US" sz="2800" dirty="0" err="1" smtClean="0"/>
              <a:t>s.e.</a:t>
            </a:r>
            <a:r>
              <a:rPr lang="en-US" sz="2800" dirty="0" smtClean="0"/>
              <a:t>/effect size)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fitting additional variables in the data</a:t>
            </a:r>
            <a:br>
              <a:rPr lang="en-US" sz="2800" dirty="0" smtClean="0"/>
            </a:br>
            <a:r>
              <a:rPr lang="en-US" sz="2800" dirty="0" smtClean="0"/>
              <a:t>(e.g. can you relate temperature to </a:t>
            </a:r>
            <a:r>
              <a:rPr lang="en-US" sz="2800" dirty="0" err="1" smtClean="0"/>
              <a:t>windsp</a:t>
            </a:r>
            <a:r>
              <a:rPr lang="en-US" sz="2800" dirty="0"/>
              <a:t> </a:t>
            </a:r>
            <a:r>
              <a:rPr lang="en-US" sz="2800" dirty="0" smtClean="0"/>
              <a:t>after controlling for seasonality and autocorrelation?)</a:t>
            </a:r>
          </a:p>
        </p:txBody>
      </p:sp>
    </p:spTree>
    <p:extLst>
      <p:ext uri="{BB962C8B-B14F-4D97-AF65-F5344CB8AC3E}">
        <p14:creationId xmlns:p14="http://schemas.microsoft.com/office/powerpoint/2010/main" val="18670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67200"/>
            <a:ext cx="8991599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R</a:t>
            </a:r>
            <a:r>
              <a:rPr lang="en-US" sz="2500" baseline="30000" dirty="0"/>
              <a:t>2</a:t>
            </a:r>
            <a:r>
              <a:rPr lang="en-US" sz="2500" dirty="0"/>
              <a:t> always increases with the number of </a:t>
            </a:r>
            <a:r>
              <a:rPr lang="en-US" sz="2500" dirty="0" smtClean="0"/>
              <a:t>parameters for linear models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The ‘best’ model is the one that minimizes the BIC or AIC</a:t>
            </a:r>
          </a:p>
          <a:p>
            <a:pPr marL="0" indent="0">
              <a:buNone/>
            </a:pPr>
            <a:r>
              <a:rPr lang="en-US" sz="2500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sz="2500" dirty="0" smtClean="0"/>
              <a:t>More interpretable than </a:t>
            </a:r>
            <a:r>
              <a:rPr lang="en-US" sz="2500" dirty="0" err="1" smtClean="0"/>
              <a:t>p.values</a:t>
            </a:r>
            <a:r>
              <a:rPr lang="en-US" sz="2500" dirty="0" smtClean="0"/>
              <a:t> for model comparison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61848"/>
            <a:ext cx="2743200" cy="56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79" y="2590800"/>
            <a:ext cx="5962650" cy="7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64" y="3505200"/>
            <a:ext cx="5357221" cy="56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888245"/>
            <a:ext cx="6019800" cy="51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88245"/>
            <a:ext cx="2057400" cy="563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04"/>
          <a:stretch/>
        </p:blipFill>
        <p:spPr>
          <a:xfrm>
            <a:off x="0" y="1547905"/>
            <a:ext cx="9144000" cy="1042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3346542"/>
            <a:ext cx="9144000" cy="16756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95" r="70833"/>
          <a:stretch/>
        </p:blipFill>
        <p:spPr>
          <a:xfrm>
            <a:off x="2552700" y="5257800"/>
            <a:ext cx="4038600" cy="13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572"/>
            <a:ext cx="9144000" cy="928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4" y="1600200"/>
            <a:ext cx="9144000" cy="1708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" y="3308519"/>
            <a:ext cx="7298960" cy="354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1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After standardizing variables, fit a few multiple regressions with different input variables rank the models in terms of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Try modeling other variables beyond ozone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413061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smtClean="0"/>
              <a:t>Markdown </a:t>
            </a:r>
            <a:r>
              <a:rPr lang="en-US" sz="2400" dirty="0"/>
              <a:t>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698922" y="2713251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837719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autocorrelation to space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6887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3716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81800" y="2438400"/>
            <a:ext cx="2102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*spatial </a:t>
            </a:r>
            <a:r>
              <a:rPr lang="en-US" i="1" dirty="0" smtClean="0"/>
              <a:t>distance </a:t>
            </a:r>
            <a:r>
              <a:rPr lang="en-US" dirty="0" smtClean="0"/>
              <a:t>for spatial models is treated the same as </a:t>
            </a:r>
            <a:r>
              <a:rPr lang="en-US" i="1" dirty="0" smtClean="0"/>
              <a:t>temporal lag </a:t>
            </a:r>
            <a:r>
              <a:rPr lang="en-US" dirty="0" smtClean="0"/>
              <a:t>for time series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308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packages for the afternoon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/>
          </a:bodyPr>
          <a:lstStyle/>
          <a:p>
            <a:r>
              <a:rPr lang="en-US" dirty="0" smtClean="0"/>
              <a:t>Generalizing the 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6"/>
            <a:ext cx="8534400" cy="124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d </a:t>
            </a:r>
            <a:r>
              <a:rPr lang="en-US" dirty="0" smtClean="0"/>
              <a:t>is the distance (or spatial lag) between points </a:t>
            </a:r>
            <a:r>
              <a:rPr lang="en-US" i="1" dirty="0" err="1" smtClean="0"/>
              <a:t>i,j</a:t>
            </a:r>
            <a:endParaRPr lang="en-US" i="1" dirty="0" smtClean="0"/>
          </a:p>
          <a:p>
            <a:pPr marL="0" indent="0">
              <a:buNone/>
            </a:pPr>
            <a:r>
              <a:rPr lang="en-US" sz="2800" dirty="0" smtClean="0"/>
              <a:t>(can be Euclidean, or calculated from a map projection)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610600" cy="292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2436"/>
            <a:ext cx="8534400" cy="102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We use the exponential correlation  numerical reasons, but it closely approximates the autoregressive model</a:t>
            </a:r>
          </a:p>
          <a:p>
            <a:pPr marL="0" indent="0">
              <a:buFont typeface="Arial" pitchFamily="34" charset="0"/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894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52165" r="7018"/>
          <a:stretch/>
        </p:blipFill>
        <p:spPr bwMode="auto">
          <a:xfrm>
            <a:off x="25400" y="4038600"/>
            <a:ext cx="8831943" cy="241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90738"/>
            <a:ext cx="7696200" cy="30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15" y="2053866"/>
            <a:ext cx="2790371" cy="51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9144000" cy="36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62999" cy="431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936104"/>
            <a:ext cx="8915400" cy="67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5569579"/>
            <a:ext cx="2260600" cy="58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6153779"/>
            <a:ext cx="3378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21"/>
          <a:stretch/>
        </p:blipFill>
        <p:spPr>
          <a:xfrm>
            <a:off x="0" y="2273300"/>
            <a:ext cx="9144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562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2438400"/>
            <a:ext cx="49530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Often want to make predictions to ‘fill in the map’ based on the data properties</a:t>
            </a:r>
          </a:p>
          <a:p>
            <a:pPr marL="0" indent="0">
              <a:buNone/>
            </a:pPr>
            <a:r>
              <a:rPr lang="en-US" sz="2800" dirty="0" smtClean="0"/>
              <a:t>Krigeing considers a linear model and Normally distribution observations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t="34626" r="47892" b="2444"/>
          <a:stretch/>
        </p:blipFill>
        <p:spPr bwMode="auto">
          <a:xfrm>
            <a:off x="40341" y="2562612"/>
            <a:ext cx="3819071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355771"/>
            <a:ext cx="3618232" cy="132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1252"/>
            <a:ext cx="8991600" cy="913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505200" y="2895600"/>
            <a:ext cx="1604619" cy="141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3657600" y="4182257"/>
            <a:ext cx="1452219" cy="222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8" y="3053655"/>
            <a:ext cx="2226582" cy="45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3200" dirty="0" smtClean="0"/>
                  <a:t>, optimal weights for a new location are given by least squares regression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  <a:blipFill rotWithShape="1">
                <a:blip r:embed="rId3"/>
                <a:stretch>
                  <a:fillRect t="-26923" r="-667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700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sz="2700" dirty="0" smtClean="0"/>
                  <a:t> is generally unknown so we use numerical optimization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1800" dirty="0" smtClean="0"/>
                  <a:t>*weights are ‘BLUE’ </a:t>
                </a:r>
                <a:r>
                  <a:rPr lang="en-US" sz="1800" dirty="0"/>
                  <a:t>according to the ‘Gauss-Markov theorem</a:t>
                </a:r>
                <a:r>
                  <a:rPr lang="en-US" sz="1800" dirty="0" smtClean="0"/>
                  <a:t>’, special case of ‘Gaussian process’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 smtClean="0"/>
                  <a:t>*</a:t>
                </a:r>
                <a:r>
                  <a:rPr lang="en-US" sz="1800" dirty="0" err="1" smtClean="0"/>
                  <a:t>Krige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1951. A statistical approach to some basic mine valuation problems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 smtClean="0"/>
                  <a:t>   </a:t>
                </a:r>
                <a:r>
                  <a:rPr lang="en-US" sz="1800" i="1" dirty="0" smtClean="0"/>
                  <a:t>J</a:t>
                </a:r>
                <a:r>
                  <a:rPr lang="en-US" sz="1800" i="1" dirty="0"/>
                  <a:t>. Chem. Metal. Min Soc. South Africa</a:t>
                </a: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  <a:blipFill rotWithShape="1">
                <a:blip r:embed="rId4"/>
                <a:stretch>
                  <a:fillRect l="-1083" t="-3200" r="-1151" b="-3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553200" cy="180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98" y="3205763"/>
            <a:ext cx="3851502" cy="101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46885"/>
            <a:ext cx="3457576" cy="68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5105400" cy="18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33326"/>
            <a:ext cx="1514475" cy="39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501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Autofit/>
          </a:bodyPr>
          <a:lstStyle/>
          <a:p>
            <a:r>
              <a:rPr lang="en-US" sz="2800" dirty="0"/>
              <a:t>L</a:t>
            </a:r>
            <a:r>
              <a:rPr lang="en-US" sz="2800" dirty="0" smtClean="0"/>
              <a:t>ike before, we fit functional forms to the empirical values</a:t>
            </a: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34956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4421"/>
            <a:ext cx="8915400" cy="162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94608"/>
            <a:ext cx="4572000" cy="381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Observations are binned into pairwise distance bins,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800" dirty="0" smtClean="0"/>
                  <a:t> pairs of observations in the bin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  <a:blipFill rotWithShape="1">
                <a:blip r:embed="rId5"/>
                <a:stretch>
                  <a:fillRect l="-2963" t="-2022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08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4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2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2819400"/>
            <a:ext cx="4267200" cy="330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Packages properly weighs by the number of observations in each bin, so points far away have lower influence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Numerical </a:t>
            </a:r>
            <a:r>
              <a:rPr lang="en-US" dirty="0" err="1" smtClean="0"/>
              <a:t>variogram</a:t>
            </a:r>
            <a:r>
              <a:rPr lang="en-US" dirty="0" smtClean="0"/>
              <a:t> optimization in 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120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799"/>
            <a:ext cx="4419600" cy="420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5700"/>
            <a:ext cx="9144000" cy="19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26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76200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228600" y="4492188"/>
            <a:ext cx="2819400" cy="223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380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624659"/>
            <a:ext cx="6002413" cy="210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7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Interpolate </a:t>
            </a:r>
            <a:r>
              <a:rPr lang="en-US" dirty="0" smtClean="0"/>
              <a:t>other</a:t>
            </a:r>
            <a:r>
              <a:rPr lang="en-US" dirty="0" smtClean="0"/>
              <a:t> variables </a:t>
            </a:r>
            <a:r>
              <a:rPr lang="en-US" dirty="0" smtClean="0"/>
              <a:t>in the data by first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 and then optimizing a functional form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Try defining a new variable (e.g. representing the difference in temperature between July and January, and interpolate that variable)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Compare empirical </a:t>
            </a:r>
            <a:r>
              <a:rPr lang="en-US" dirty="0" err="1" smtClean="0"/>
              <a:t>variograms</a:t>
            </a:r>
            <a:r>
              <a:rPr lang="en-US" dirty="0" smtClean="0"/>
              <a:t> to understand differences in spatial properties of 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256" y="5638800"/>
            <a:ext cx="8229600" cy="9364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It appears the addition of elevation does not help the model according to the BIC score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990600"/>
            <a:ext cx="8991600" cy="55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1543254"/>
            <a:ext cx="8991600" cy="52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15" y="2362201"/>
            <a:ext cx="4229099" cy="275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25915"/>
            <a:ext cx="4063999" cy="286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200"/>
            <a:ext cx="9144000" cy="2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5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about required packages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1"/>
          <a:stretch/>
        </p:blipFill>
        <p:spPr>
          <a:xfrm>
            <a:off x="2247900" y="2133600"/>
            <a:ext cx="4648200" cy="32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7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We can fit a </a:t>
            </a:r>
            <a:r>
              <a:rPr lang="en-US" sz="3600" dirty="0" err="1" smtClean="0"/>
              <a:t>variogram</a:t>
            </a:r>
            <a:r>
              <a:rPr lang="en-US" sz="3600" dirty="0" smtClean="0"/>
              <a:t> to the predictions</a:t>
            </a:r>
            <a:endParaRPr lang="en-US" sz="3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1" y="1371600"/>
            <a:ext cx="83058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888343"/>
            <a:ext cx="4533900" cy="3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2968881"/>
            <a:ext cx="4450500" cy="311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101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8278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8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228600"/>
            <a:ext cx="6553200" cy="651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911" y="5207000"/>
            <a:ext cx="4752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45" y="5862320"/>
            <a:ext cx="4013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95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Fitting alternative </a:t>
            </a:r>
            <a:r>
              <a:rPr lang="en-US" dirty="0" err="1" smtClean="0"/>
              <a:t>variogram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1295400"/>
            <a:ext cx="8915400" cy="129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2739602"/>
            <a:ext cx="4024086" cy="399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68632"/>
            <a:ext cx="4141120" cy="396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68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9144000" cy="25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79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1045029"/>
            <a:ext cx="894387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22715"/>
            <a:ext cx="1814512" cy="159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3888394"/>
            <a:ext cx="8980165" cy="91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53000"/>
            <a:ext cx="2697113" cy="149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94" y="2181989"/>
            <a:ext cx="4838700" cy="54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44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Find the multiple spatial regression that minimizes the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Krige</a:t>
            </a:r>
            <a:r>
              <a:rPr lang="en-US" dirty="0" smtClean="0"/>
              <a:t> the predictions by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, then fitting a functional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11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5333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smtClean="0"/>
              <a:t>We hope you now:</a:t>
            </a:r>
          </a:p>
          <a:p>
            <a:pPr>
              <a:buFontTx/>
              <a:buChar char="-"/>
            </a:pPr>
            <a:r>
              <a:rPr lang="en-US" dirty="0" smtClean="0"/>
              <a:t>Understand how patterns in data are generated via autocorrelation</a:t>
            </a:r>
          </a:p>
          <a:p>
            <a:pPr>
              <a:buFontTx/>
              <a:buChar char="-"/>
            </a:pPr>
            <a:r>
              <a:rPr lang="en-US" dirty="0" smtClean="0"/>
              <a:t>How to statistically model spatial-temporal correlation and periodicity within basic stats model</a:t>
            </a:r>
          </a:p>
          <a:p>
            <a:pPr>
              <a:buFontTx/>
              <a:buChar char="-"/>
            </a:pPr>
            <a:r>
              <a:rPr lang="en-US" dirty="0" smtClean="0"/>
              <a:t>Know R packages for key statistical models, and Python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 remarks:</a:t>
            </a:r>
          </a:p>
          <a:p>
            <a:pPr>
              <a:buFontTx/>
              <a:buChar char="-"/>
            </a:pPr>
            <a:r>
              <a:rPr lang="en-US" dirty="0" smtClean="0"/>
              <a:t>Datasets relatively small, models relatively simple, extended workshop in the works</a:t>
            </a:r>
          </a:p>
          <a:p>
            <a:pPr>
              <a:buFontTx/>
              <a:buChar char="-"/>
            </a:pPr>
            <a:r>
              <a:rPr lang="en-US" dirty="0" err="1" smtClean="0"/>
              <a:t>Hackathon</a:t>
            </a:r>
            <a:r>
              <a:rPr lang="en-US" dirty="0" smtClean="0"/>
              <a:t> coming up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685799" y="1756229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Rain Shadows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>
                <a:hlinkClick r:id="rId3"/>
              </a:rPr>
              <a:t>https://</a:t>
            </a:r>
            <a:r>
              <a:rPr lang="en-US" sz="3100" dirty="0" smtClean="0">
                <a:hlinkClick r:id="rId3"/>
              </a:rPr>
              <a:t>en.wikipedia.org/wiki/Rain_shadow</a:t>
            </a:r>
            <a:r>
              <a:rPr lang="en-US" sz="3100" dirty="0" smtClean="0"/>
              <a:t> 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60550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 in Python: rpy2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R functions directly from Python. </a:t>
            </a:r>
          </a:p>
          <a:p>
            <a:r>
              <a:rPr lang="en-US" dirty="0" smtClean="0"/>
              <a:t>Import R packages with </a:t>
            </a:r>
            <a:r>
              <a:rPr lang="en-US" b="1" i="1" dirty="0" err="1" smtClean="0"/>
              <a:t>importr</a:t>
            </a:r>
            <a:r>
              <a:rPr lang="en-US" dirty="0" smtClean="0"/>
              <a:t> from </a:t>
            </a:r>
            <a:r>
              <a:rPr lang="en-US" b="1" i="1" dirty="0"/>
              <a:t>rpy2.robjects.packages </a:t>
            </a:r>
            <a:endParaRPr lang="en-US" b="1" i="1" dirty="0" smtClean="0"/>
          </a:p>
          <a:p>
            <a:pPr lvl="1"/>
            <a:r>
              <a:rPr lang="en-US" dirty="0" smtClean="0"/>
              <a:t>example </a:t>
            </a:r>
            <a:r>
              <a:rPr lang="en-US" dirty="0" err="1"/>
              <a:t>nlme</a:t>
            </a:r>
            <a:r>
              <a:rPr lang="en-US" dirty="0"/>
              <a:t> = </a:t>
            </a:r>
            <a:r>
              <a:rPr lang="en-US" dirty="0" err="1"/>
              <a:t>importr</a:t>
            </a:r>
            <a:r>
              <a:rPr lang="en-US" dirty="0"/>
              <a:t>('</a:t>
            </a:r>
            <a:r>
              <a:rPr lang="en-US" dirty="0" err="1"/>
              <a:t>nlme</a:t>
            </a:r>
            <a:r>
              <a:rPr lang="en-US" dirty="0"/>
              <a:t>')</a:t>
            </a:r>
            <a:endParaRPr lang="en-US" dirty="0" smtClean="0"/>
          </a:p>
          <a:p>
            <a:r>
              <a:rPr lang="en-US" dirty="0" smtClean="0"/>
              <a:t>Follow Python syntax for calling functions</a:t>
            </a:r>
          </a:p>
          <a:p>
            <a:pPr lvl="1"/>
            <a:r>
              <a:rPr lang="en-US" dirty="0" err="1" smtClean="0"/>
              <a:t>gls</a:t>
            </a:r>
            <a:r>
              <a:rPr lang="en-US" dirty="0" smtClean="0"/>
              <a:t>()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nlme.gls</a:t>
            </a:r>
            <a:r>
              <a:rPr lang="en-US" dirty="0" smtClean="0">
                <a:sym typeface="Wingdings"/>
              </a:rPr>
              <a:t>()</a:t>
            </a:r>
          </a:p>
          <a:p>
            <a:pPr lvl="1"/>
            <a:r>
              <a:rPr lang="en-US" dirty="0" smtClean="0">
                <a:sym typeface="Wingdings"/>
              </a:rPr>
              <a:t>Note dots in names become underscores in Python (e.g. </a:t>
            </a:r>
            <a:r>
              <a:rPr lang="en-US" dirty="0" err="1" smtClean="0">
                <a:sym typeface="Wingdings"/>
              </a:rPr>
              <a:t>arima.sim</a:t>
            </a:r>
            <a:r>
              <a:rPr lang="en-US" dirty="0" smtClean="0">
                <a:sym typeface="Wingdings"/>
              </a:rPr>
              <a:t>()  </a:t>
            </a:r>
            <a:r>
              <a:rPr lang="en-US" dirty="0" err="1" smtClean="0"/>
              <a:t>stats.arima_sim</a:t>
            </a:r>
            <a:r>
              <a:rPr lang="en-US" dirty="0" smtClean="0"/>
              <a:t>() )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Function inputs need to be R objects!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25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8229600" cy="43735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Given what you’ve just learned about rain shadows, construct a new spatial variable that may capture the effect of the rain shadow in Oregon (</a:t>
            </a:r>
            <a:r>
              <a:rPr lang="en-US" i="1" dirty="0" smtClean="0"/>
              <a:t>hint: where is water coming from?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Using the statistical tools you’ve learned today, test the rain shadow variable in a statistical model and determine whether it is associated with Oregon precipitation patterns after controlling for the spatial-temporal properties of the data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794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</a:t>
            </a:r>
            <a:r>
              <a:rPr lang="en-US" dirty="0" smtClean="0"/>
              <a:t>SCIENCE EXERCISE: Derived spatial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383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spatial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and </a:t>
            </a:r>
            <a:r>
              <a:rPr lang="en-US" sz="2400" dirty="0" err="1" smtClean="0"/>
              <a:t>Wikle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</a:t>
            </a:r>
            <a:r>
              <a:rPr lang="en-US" sz="2400" i="1" dirty="0" err="1"/>
              <a:t>spatio</a:t>
            </a:r>
            <a:r>
              <a:rPr lang="en-US" sz="2400" i="1" dirty="0"/>
              <a:t>-temporal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/>
              <a:t>Pinheiro</a:t>
            </a:r>
            <a:r>
              <a:rPr lang="en-US" sz="2400" dirty="0"/>
              <a:t> and Bates 2006. </a:t>
            </a:r>
            <a:r>
              <a:rPr lang="en-US" sz="2400" i="1" dirty="0"/>
              <a:t>Mixed-Effects Models in S and S-PLUS</a:t>
            </a:r>
            <a:r>
              <a:rPr lang="en-US" sz="2400" dirty="0"/>
              <a:t>. Springer Science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Gelman</a:t>
            </a:r>
            <a:r>
              <a:rPr lang="en-US" sz="2400" dirty="0" smtClean="0"/>
              <a:t> </a:t>
            </a:r>
            <a:r>
              <a:rPr lang="en-US" sz="2400" dirty="0"/>
              <a:t>et </a:t>
            </a:r>
            <a:r>
              <a:rPr lang="en-US" sz="2400" dirty="0" smtClean="0"/>
              <a:t>al 2014.</a:t>
            </a:r>
            <a:r>
              <a:rPr lang="en-US" sz="2400" dirty="0"/>
              <a:t> </a:t>
            </a:r>
            <a:r>
              <a:rPr lang="en-US" sz="2400" i="1" dirty="0"/>
              <a:t>Bayesian data analysis</a:t>
            </a:r>
            <a:r>
              <a:rPr lang="en-US" sz="2400" dirty="0"/>
              <a:t>. </a:t>
            </a:r>
            <a:r>
              <a:rPr lang="en-US" sz="2400" dirty="0" smtClean="0"/>
              <a:t>Chapman </a:t>
            </a:r>
            <a:r>
              <a:rPr lang="en-US" sz="2400" dirty="0"/>
              <a:t>&amp; </a:t>
            </a:r>
            <a:r>
              <a:rPr lang="en-US" sz="2400" dirty="0" smtClean="0"/>
              <a:t>Hall/CRC.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673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functions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Convert variables to R objects and pass to R environment:</a:t>
            </a:r>
          </a:p>
          <a:p>
            <a:pPr lvl="1"/>
            <a:r>
              <a:rPr lang="en-US" dirty="0" err="1" smtClean="0"/>
              <a:t>robjects.globalenv</a:t>
            </a:r>
            <a:r>
              <a:rPr lang="en-US" dirty="0"/>
              <a:t>["y"] = </a:t>
            </a:r>
            <a:r>
              <a:rPr lang="en-US" dirty="0" err="1"/>
              <a:t>robjects.FloatVector</a:t>
            </a:r>
            <a:r>
              <a:rPr lang="en-US" dirty="0"/>
              <a:t>(y</a:t>
            </a:r>
            <a:r>
              <a:rPr lang="en-US" dirty="0" smtClean="0"/>
              <a:t>)</a:t>
            </a:r>
          </a:p>
          <a:p>
            <a:r>
              <a:rPr lang="en-US" dirty="0" smtClean="0"/>
              <a:t>R formulas are passed using </a:t>
            </a:r>
            <a:r>
              <a:rPr lang="en-US" dirty="0" err="1" smtClean="0"/>
              <a:t>r.formula</a:t>
            </a:r>
            <a:r>
              <a:rPr lang="en-US" dirty="0" smtClean="0"/>
              <a:t>(“formula”)</a:t>
            </a:r>
          </a:p>
          <a:p>
            <a:pPr lvl="1"/>
            <a:r>
              <a:rPr lang="en-US" dirty="0" smtClean="0"/>
              <a:t>Note different R packages behave differently. E.g. </a:t>
            </a:r>
            <a:r>
              <a:rPr lang="en-US" dirty="0" err="1"/>
              <a:t>robjects.r</a:t>
            </a:r>
            <a:r>
              <a:rPr lang="en-US" dirty="0" err="1" smtClean="0"/>
              <a:t>.lm</a:t>
            </a:r>
            <a:r>
              <a:rPr lang="en-US" dirty="0" smtClean="0"/>
              <a:t>() does not need </a:t>
            </a:r>
            <a:r>
              <a:rPr lang="en-US" dirty="0" err="1" smtClean="0"/>
              <a:t>r.formula</a:t>
            </a:r>
            <a:r>
              <a:rPr lang="en-US" dirty="0" smtClean="0"/>
              <a:t>() in the argument, where as </a:t>
            </a:r>
            <a:r>
              <a:rPr lang="en-US" dirty="0" err="1" smtClean="0"/>
              <a:t>nlme.gls</a:t>
            </a:r>
            <a:r>
              <a:rPr lang="en-US" dirty="0" smtClean="0"/>
              <a:t>() does. The return summary of </a:t>
            </a:r>
            <a:r>
              <a:rPr lang="en-US" dirty="0" err="1"/>
              <a:t>robjects.r</a:t>
            </a:r>
            <a:r>
              <a:rPr lang="en-US" dirty="0" smtClean="0"/>
              <a:t> and </a:t>
            </a:r>
            <a:r>
              <a:rPr lang="en-US" dirty="0" err="1" smtClean="0"/>
              <a:t>nlme</a:t>
            </a:r>
            <a:r>
              <a:rPr lang="en-US" dirty="0" smtClean="0"/>
              <a:t> functions are also different.</a:t>
            </a:r>
          </a:p>
          <a:p>
            <a:r>
              <a:rPr lang="en-US" dirty="0" smtClean="0"/>
              <a:t>The rest of the details will be discussed as we go along!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13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21266</TotalTime>
  <Words>1853</Words>
  <Application>Microsoft Macintosh PowerPoint</Application>
  <PresentationFormat>On-screen Show (4:3)</PresentationFormat>
  <Paragraphs>257</Paragraphs>
  <Slides>81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Calibri</vt:lpstr>
      <vt:lpstr>Calibri Light</vt:lpstr>
      <vt:lpstr>Cambria Math</vt:lpstr>
      <vt:lpstr>Wingdings</vt:lpstr>
      <vt:lpstr>Arial</vt:lpstr>
      <vt:lpstr>Office Theme</vt:lpstr>
      <vt:lpstr>Outline of Workshop</vt:lpstr>
      <vt:lpstr>Introduction to Jupyter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Note about required packages</vt:lpstr>
      <vt:lpstr>Using R in Python: rpy2 </vt:lpstr>
      <vt:lpstr>R functions in Python</vt:lpstr>
      <vt:lpstr>An Introduction to  Spatial-Temporal Statistics </vt:lpstr>
      <vt:lpstr>PowerPoint Presentation</vt:lpstr>
      <vt:lpstr>PowerPoint Presentation</vt:lpstr>
      <vt:lpstr>PowerPoint Presentation</vt:lpstr>
      <vt:lpstr>Is there a trend? ..a first attempt</vt:lpstr>
      <vt:lpstr>PowerPoint Presentation</vt:lpstr>
      <vt:lpstr>What Generates the Pattern?  Key concept: autocorrelation as a function of lag</vt:lpstr>
      <vt:lpstr>Autoregressive models and the concept of stochastic realization</vt:lpstr>
      <vt:lpstr>Autoregressive models and the concept of stochastic realization</vt:lpstr>
      <vt:lpstr>Expected variance of a temporal process increases with autocorrelation</vt:lpstr>
      <vt:lpstr>PowerPoint Presentation</vt:lpstr>
      <vt:lpstr>Exercise</vt:lpstr>
      <vt:lpstr>Modeling autocorrelation in stats models</vt:lpstr>
      <vt:lpstr>Autocorrelation function to ‘fill-in’ the correlation matrix </vt:lpstr>
      <vt:lpstr>The empirical autocorrelation function</vt:lpstr>
      <vt:lpstr>PowerPoint Presentation</vt:lpstr>
      <vt:lpstr>Fitting models to the empirical autocorrelation function</vt:lpstr>
      <vt:lpstr>PowerPoint Presentation</vt:lpstr>
      <vt:lpstr>The likelihood makes all the difference</vt:lpstr>
      <vt:lpstr>Fitting a Model with Temporal Autocorrelation</vt:lpstr>
      <vt:lpstr>Dataset #1: Ozone time series at single station</vt:lpstr>
      <vt:lpstr>Time series of ozone data</vt:lpstr>
      <vt:lpstr>PowerPoint Presentation</vt:lpstr>
      <vt:lpstr>Simple Trend Analysis</vt:lpstr>
      <vt:lpstr>PowerPoint Presentation</vt:lpstr>
      <vt:lpstr>Harmonic regression</vt:lpstr>
      <vt:lpstr>Harmonic regression</vt:lpstr>
      <vt:lpstr>PowerPoint Presentation</vt:lpstr>
      <vt:lpstr>Time Series Decomposition</vt:lpstr>
      <vt:lpstr>PowerPoint Presentation</vt:lpstr>
      <vt:lpstr>Exercise</vt:lpstr>
      <vt:lpstr>Time series regression</vt:lpstr>
      <vt:lpstr>PowerPoint Presentation</vt:lpstr>
      <vt:lpstr>Standardizing variables for interpretation</vt:lpstr>
      <vt:lpstr>PowerPoint Presentation</vt:lpstr>
      <vt:lpstr>Exercise</vt:lpstr>
      <vt:lpstr>Simple Model Selection</vt:lpstr>
      <vt:lpstr>Model Selection</vt:lpstr>
      <vt:lpstr>Model Selection</vt:lpstr>
      <vt:lpstr>Exercise</vt:lpstr>
      <vt:lpstr>Generalizing autocorrelation to space</vt:lpstr>
      <vt:lpstr>PowerPoint Presentation</vt:lpstr>
      <vt:lpstr>Note on packages for the afternoon</vt:lpstr>
      <vt:lpstr>Generalizing the covariance matrix</vt:lpstr>
      <vt:lpstr>Simulate spatially autocorrelated data</vt:lpstr>
      <vt:lpstr>PowerPoint Presentation</vt:lpstr>
      <vt:lpstr>Simulate spatially autocorrelated data</vt:lpstr>
      <vt:lpstr>PowerPoint Presentation</vt:lpstr>
      <vt:lpstr>Exercise</vt:lpstr>
      <vt:lpstr>Spatial interpolation</vt:lpstr>
      <vt:lpstr>Given γ(d), optimal weights for a new location are given by least squares regression</vt:lpstr>
      <vt:lpstr>Like before, we fit functional forms to the empirical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Spatial Regression</vt:lpstr>
      <vt:lpstr>PowerPoint Presentation</vt:lpstr>
      <vt:lpstr>We can fit a variogram to the predictions</vt:lpstr>
      <vt:lpstr>PowerPoint Presentation</vt:lpstr>
      <vt:lpstr>PowerPoint Presentation</vt:lpstr>
      <vt:lpstr>Fitting alternative variogram functions</vt:lpstr>
      <vt:lpstr>PowerPoint Presentation</vt:lpstr>
      <vt:lpstr>Model Selection</vt:lpstr>
      <vt:lpstr>PowerPoint Presentation</vt:lpstr>
      <vt:lpstr>Exercise</vt:lpstr>
      <vt:lpstr>Wrapping Up</vt:lpstr>
      <vt:lpstr>Rain Shadows https://en.wikipedia.org/wiki/Rain_shadow </vt:lpstr>
      <vt:lpstr>ADDITIONAL SCIENCE EXERCISE: Derived spatial variables</vt:lpstr>
      <vt:lpstr>Additional Resources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Yara Mohajerani</cp:lastModifiedBy>
  <cp:revision>294</cp:revision>
  <dcterms:created xsi:type="dcterms:W3CDTF">2017-01-24T01:57:15Z</dcterms:created>
  <dcterms:modified xsi:type="dcterms:W3CDTF">2017-04-27T05:29:10Z</dcterms:modified>
</cp:coreProperties>
</file>